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42803763" cy="3027521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22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25" d="100"/>
          <a:sy n="25" d="100"/>
        </p:scale>
        <p:origin x="13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82554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243552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30780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6609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144DE8-AE3D-40A8-90B8-FB90AC599C3D}" type="datetimeFigureOut">
              <a:rPr lang="en-GB" smtClean="0"/>
              <a:t>30/06/2020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410123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3188162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144DE8-AE3D-40A8-90B8-FB90AC599C3D}" type="datetimeFigureOut">
              <a:rPr lang="en-GB" smtClean="0"/>
              <a:t>30/06/2020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190520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144DE8-AE3D-40A8-90B8-FB90AC599C3D}" type="datetimeFigureOut">
              <a:rPr lang="en-GB" smtClean="0"/>
              <a:t>30/06/2020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15487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144DE8-AE3D-40A8-90B8-FB90AC599C3D}" type="datetimeFigureOut">
              <a:rPr lang="en-GB" smtClean="0"/>
              <a:t>30/06/2020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6345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255682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Edit Master text styles</a:t>
            </a:r>
          </a:p>
        </p:txBody>
      </p:sp>
      <p:sp>
        <p:nvSpPr>
          <p:cNvPr id="5" name="Date Placeholder 4"/>
          <p:cNvSpPr>
            <a:spLocks noGrp="1"/>
          </p:cNvSpPr>
          <p:nvPr>
            <p:ph type="dt" sz="half" idx="10"/>
          </p:nvPr>
        </p:nvSpPr>
        <p:spPr/>
        <p:txBody>
          <a:bodyPr/>
          <a:lstStyle/>
          <a:p>
            <a:fld id="{F5144DE8-AE3D-40A8-90B8-FB90AC599C3D}" type="datetimeFigureOut">
              <a:rPr lang="en-GB" smtClean="0"/>
              <a:t>30/06/2020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4D90-E909-4F87-A3D0-77D3250A7A1C}" type="slidenum">
              <a:rPr lang="en-GB" smtClean="0"/>
              <a:t>‹Nr.›</a:t>
            </a:fld>
            <a:endParaRPr lang="en-GB"/>
          </a:p>
        </p:txBody>
      </p:sp>
    </p:spTree>
    <p:extLst>
      <p:ext uri="{BB962C8B-B14F-4D97-AF65-F5344CB8AC3E}">
        <p14:creationId xmlns:p14="http://schemas.microsoft.com/office/powerpoint/2010/main" val="71760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F5144DE8-AE3D-40A8-90B8-FB90AC599C3D}" type="datetimeFigureOut">
              <a:rPr lang="en-GB" smtClean="0"/>
              <a:t>30/06/2020</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86EC4D90-E909-4F87-A3D0-77D3250A7A1C}" type="slidenum">
              <a:rPr lang="en-GB" smtClean="0"/>
              <a:t>‹Nr.›</a:t>
            </a:fld>
            <a:endParaRPr lang="en-GB"/>
          </a:p>
        </p:txBody>
      </p:sp>
    </p:spTree>
    <p:extLst>
      <p:ext uri="{BB962C8B-B14F-4D97-AF65-F5344CB8AC3E}">
        <p14:creationId xmlns:p14="http://schemas.microsoft.com/office/powerpoint/2010/main" val="30456679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image" Target="../media/image8.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cid:image001.jpg@01D38F1E.BC614B00" TargetMode="External"/><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42803763" cy="33385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sp>
        <p:nvSpPr>
          <p:cNvPr id="5" name="Text Box 3"/>
          <p:cNvSpPr txBox="1">
            <a:spLocks noChangeArrowheads="1"/>
          </p:cNvSpPr>
          <p:nvPr/>
        </p:nvSpPr>
        <p:spPr bwMode="auto">
          <a:xfrm>
            <a:off x="510524" y="3522570"/>
            <a:ext cx="12813591" cy="24827041"/>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lnSpc>
                <a:spcPct val="150000"/>
              </a:lnSpc>
              <a:spcBef>
                <a:spcPct val="0"/>
              </a:spcBef>
              <a:spcAft>
                <a:spcPct val="0"/>
              </a:spcAft>
            </a:pPr>
            <a:r>
              <a:rPr lang="en-US" altLang="en-US" sz="6000" b="1" dirty="0">
                <a:solidFill>
                  <a:schemeClr val="accent1"/>
                </a:solidFill>
                <a:latin typeface="Arial" panose="020B0604020202020204" pitchFamily="34" charset="0"/>
              </a:rPr>
              <a:t>Background</a:t>
            </a:r>
          </a:p>
          <a:p>
            <a:pPr marL="285750" indent="-285750" defTabSz="525571" eaLnBrk="0" fontAlgn="base" hangingPunct="0">
              <a:lnSpc>
                <a:spcPct val="150000"/>
              </a:lnSpc>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Persons Living with HIV (PLHIV) on antiretroviral therapy (ART) are at risk of hypertension (HTN);</a:t>
            </a:r>
          </a:p>
          <a:p>
            <a:pPr marL="285750" indent="-285750" defTabSz="525571" eaLnBrk="0" fontAlgn="base" hangingPunct="0">
              <a:lnSpc>
                <a:spcPct val="150000"/>
              </a:lnSpc>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Integration of HTN and HIV care is recommended in Uganda, but has lagged behind HIV care ;</a:t>
            </a:r>
          </a:p>
          <a:p>
            <a:pPr marL="285750" indent="-285750" algn="just" defTabSz="525571" eaLnBrk="0" fontAlgn="base" hangingPunct="0">
              <a:lnSpc>
                <a:spcPct val="150000"/>
              </a:lnSpc>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The Mulago Immune suppression (Mulago ISS) clinic , an  HIV Center of Excellence which provides care to 17,000 PLHIV under the Makerere University Joint AIDS Program (MJAP), has achieved the UNAIDS 90-90-90 goals.</a:t>
            </a:r>
          </a:p>
          <a:p>
            <a:pPr marL="285750" indent="-285750" algn="just" defTabSz="525571" eaLnBrk="0" fontAlgn="base" hangingPunct="0">
              <a:lnSpc>
                <a:spcPct val="150000"/>
              </a:lnSpc>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However, gaps in HTN care still exist in HIV clinics even at MJAP’s center of excellence;</a:t>
            </a:r>
          </a:p>
          <a:p>
            <a:pPr algn="just" defTabSz="525571" eaLnBrk="0" fontAlgn="base" hangingPunct="0">
              <a:lnSpc>
                <a:spcPct val="150000"/>
              </a:lnSpc>
              <a:spcBef>
                <a:spcPct val="0"/>
              </a:spcBef>
              <a:spcAft>
                <a:spcPct val="0"/>
              </a:spcAft>
            </a:pPr>
            <a:r>
              <a:rPr lang="en-US" sz="4000" b="1" dirty="0">
                <a:latin typeface="Arial" panose="020B0604020202020204" pitchFamily="34" charset="0"/>
                <a:cs typeface="Arial" panose="020B0604020202020204" pitchFamily="34" charset="0"/>
              </a:rPr>
              <a:t>Figure 1: Integrated HTN &amp; HIV  care cascades at MJAP’s HIV center of excellence (Baseline); </a:t>
            </a:r>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endParaRPr lang="en-US" sz="2800" b="1" dirty="0"/>
          </a:p>
          <a:p>
            <a:pPr algn="just" defTabSz="525571" eaLnBrk="0" fontAlgn="base" hangingPunct="0">
              <a:lnSpc>
                <a:spcPct val="150000"/>
              </a:lnSpc>
              <a:spcBef>
                <a:spcPct val="0"/>
              </a:spcBef>
              <a:spcAft>
                <a:spcPct val="0"/>
              </a:spcAft>
            </a:pPr>
            <a:r>
              <a:rPr lang="en-US" b="1" dirty="0"/>
              <a:t>Percentages of participants at each particular step of the cascade are compared to the previous cascade steps as denominators.  </a:t>
            </a:r>
            <a:endParaRPr lang="en-US" altLang="en-US" sz="4400" b="1" dirty="0">
              <a:solidFill>
                <a:schemeClr val="accent1"/>
              </a:solidFill>
              <a:latin typeface="Arial" panose="020B0604020202020204" pitchFamily="34" charset="0"/>
            </a:endParaRPr>
          </a:p>
          <a:p>
            <a:pPr algn="just" defTabSz="525571" eaLnBrk="0" fontAlgn="base" hangingPunct="0">
              <a:lnSpc>
                <a:spcPct val="150000"/>
              </a:lnSpc>
              <a:spcBef>
                <a:spcPct val="0"/>
              </a:spcBef>
              <a:spcAft>
                <a:spcPct val="0"/>
              </a:spcAft>
            </a:pPr>
            <a:r>
              <a:rPr lang="en-US" altLang="en-US" sz="4400" b="1" dirty="0">
                <a:solidFill>
                  <a:schemeClr val="accent1"/>
                </a:solidFill>
                <a:latin typeface="Arial" panose="020B0604020202020204" pitchFamily="34" charset="0"/>
              </a:rPr>
              <a:t>Objective:</a:t>
            </a:r>
            <a:endParaRPr lang="en-US" sz="4400" b="1" dirty="0"/>
          </a:p>
          <a:p>
            <a:pPr algn="just" defTabSz="525571" eaLnBrk="0" fontAlgn="base" hangingPunct="0">
              <a:lnSpc>
                <a:spcPct val="150000"/>
              </a:lnSpc>
              <a:spcBef>
                <a:spcPct val="0"/>
              </a:spcBef>
              <a:spcAft>
                <a:spcPct val="0"/>
              </a:spcAft>
            </a:pPr>
            <a:r>
              <a:rPr lang="en-US" sz="4000" b="1" dirty="0">
                <a:latin typeface="Arial" panose="020B0604020202020204" pitchFamily="34" charset="0"/>
                <a:cs typeface="Arial" panose="020B0604020202020204" pitchFamily="34" charset="0"/>
              </a:rPr>
              <a:t>To integrate screening and treatment of HTN into HIV care at Mulago ISS clinic  in Kampala, Uganda.</a:t>
            </a:r>
          </a:p>
          <a:p>
            <a:pPr algn="just" defTabSz="525571" eaLnBrk="0" fontAlgn="base" hangingPunct="0">
              <a:spcBef>
                <a:spcPct val="0"/>
              </a:spcBef>
              <a:spcAft>
                <a:spcPct val="0"/>
              </a:spcAft>
            </a:pPr>
            <a:endParaRPr lang="en-US" sz="2800" b="1" dirty="0"/>
          </a:p>
          <a:p>
            <a:pPr algn="just" defTabSz="525571" eaLnBrk="0" fontAlgn="base" hangingPunct="0">
              <a:spcBef>
                <a:spcPct val="0"/>
              </a:spcBef>
              <a:spcAft>
                <a:spcPct val="0"/>
              </a:spcAft>
            </a:pPr>
            <a:endParaRPr lang="en-US" sz="2800" b="1" dirty="0"/>
          </a:p>
          <a:p>
            <a:pPr algn="just" defTabSz="525571" eaLnBrk="0" fontAlgn="base" hangingPunct="0">
              <a:spcBef>
                <a:spcPct val="0"/>
              </a:spcBef>
              <a:spcAft>
                <a:spcPct val="0"/>
              </a:spcAft>
            </a:pPr>
            <a:endParaRPr lang="en-US" sz="2800" b="1" dirty="0"/>
          </a:p>
          <a:p>
            <a:pPr algn="just" defTabSz="525571" eaLnBrk="0" fontAlgn="base" hangingPunct="0">
              <a:spcBef>
                <a:spcPct val="0"/>
              </a:spcBef>
              <a:spcAft>
                <a:spcPct val="0"/>
              </a:spcAft>
            </a:pPr>
            <a:endParaRPr lang="en-US" sz="2800" b="1" dirty="0"/>
          </a:p>
          <a:p>
            <a:pPr algn="just" defTabSz="525571" eaLnBrk="0" fontAlgn="base" hangingPunct="0">
              <a:spcBef>
                <a:spcPct val="0"/>
              </a:spcBef>
              <a:spcAft>
                <a:spcPct val="0"/>
              </a:spcAft>
            </a:pPr>
            <a:endParaRPr lang="en-US" sz="2800" b="1" dirty="0"/>
          </a:p>
          <a:p>
            <a:pPr algn="just" defTabSz="525571" eaLnBrk="0" fontAlgn="base" hangingPunct="0">
              <a:spcBef>
                <a:spcPct val="0"/>
              </a:spcBef>
              <a:spcAft>
                <a:spcPct val="0"/>
              </a:spcAft>
            </a:pPr>
            <a:r>
              <a:rPr lang="en-US" b="1" dirty="0"/>
              <a:t> </a:t>
            </a:r>
            <a:endParaRPr lang="en-US" dirty="0"/>
          </a:p>
          <a:p>
            <a:pPr algn="just" defTabSz="525571" eaLnBrk="0" fontAlgn="base" hangingPunct="0">
              <a:spcBef>
                <a:spcPct val="0"/>
              </a:spcBef>
              <a:spcAft>
                <a:spcPct val="0"/>
              </a:spcAft>
            </a:pPr>
            <a:endParaRPr lang="en-US" altLang="en-US" sz="2759" b="1" dirty="0">
              <a:solidFill>
                <a:schemeClr val="accent1"/>
              </a:solidFill>
              <a:latin typeface="Arial" panose="020B0604020202020204" pitchFamily="34" charset="0"/>
            </a:endParaRPr>
          </a:p>
        </p:txBody>
      </p:sp>
      <p:sp>
        <p:nvSpPr>
          <p:cNvPr id="6" name="Text Box 4"/>
          <p:cNvSpPr txBox="1">
            <a:spLocks noChangeArrowheads="1"/>
          </p:cNvSpPr>
          <p:nvPr/>
        </p:nvSpPr>
        <p:spPr bwMode="auto">
          <a:xfrm>
            <a:off x="14045121" y="3601730"/>
            <a:ext cx="12736286" cy="2458048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r>
              <a:rPr lang="en-US" altLang="en-US" sz="6000" b="1" dirty="0">
                <a:solidFill>
                  <a:schemeClr val="accent1"/>
                </a:solidFill>
                <a:latin typeface="Arial" panose="020B0604020202020204" pitchFamily="34" charset="0"/>
              </a:rPr>
              <a:t>Description</a:t>
            </a:r>
            <a:r>
              <a:rPr lang="en-US" altLang="en-US" sz="5400" b="1" dirty="0">
                <a:solidFill>
                  <a:schemeClr val="accent1"/>
                </a:solidFill>
                <a:latin typeface="Arial" panose="020B0604020202020204" pitchFamily="34" charset="0"/>
              </a:rPr>
              <a:t> </a:t>
            </a:r>
          </a:p>
          <a:p>
            <a:pPr algn="just" defTabSz="525571" eaLnBrk="0" fontAlgn="base" hangingPunct="0">
              <a:spcBef>
                <a:spcPct val="0"/>
              </a:spcBef>
              <a:spcAft>
                <a:spcPct val="0"/>
              </a:spcAft>
            </a:pPr>
            <a:endParaRPr lang="en-US" altLang="en-US" sz="4000" b="1" dirty="0">
              <a:solidFill>
                <a:schemeClr val="accent1"/>
              </a:solidFill>
              <a:latin typeface="Arial" panose="020B0604020202020204" pitchFamily="34" charset="0"/>
            </a:endParaRPr>
          </a:p>
          <a:p>
            <a:pPr marL="742950" indent="-742950" algn="just" defTabSz="525571" eaLnBrk="0" fontAlgn="base" hangingPunct="0">
              <a:spcBef>
                <a:spcPct val="0"/>
              </a:spcBef>
              <a:spcAft>
                <a:spcPct val="0"/>
              </a:spcAft>
              <a:buFont typeface="+mj-lt"/>
              <a:buAutoNum type="arabicPeriod"/>
            </a:pPr>
            <a:endParaRPr lang="en-US" altLang="en-US" sz="4000" b="1" dirty="0">
              <a:latin typeface="Arial" panose="020B0604020202020204" pitchFamily="34" charset="0"/>
            </a:endParaRPr>
          </a:p>
          <a:p>
            <a:pPr marL="571500" indent="-571500" algn="just" defTabSz="525571" eaLnBrk="0" fontAlgn="base" hangingPunct="0">
              <a:spcBef>
                <a:spcPct val="0"/>
              </a:spcBef>
              <a:spcAft>
                <a:spcPct val="0"/>
              </a:spcAft>
              <a:buFont typeface="Arial" panose="020B0604020202020204" pitchFamily="34" charset="0"/>
              <a:buChar char="•"/>
            </a:pPr>
            <a:endParaRPr lang="en-US" altLang="en-US" sz="4000" b="1" dirty="0">
              <a:latin typeface="Arial" panose="020B0604020202020204" pitchFamily="34" charset="0"/>
            </a:endParaRPr>
          </a:p>
        </p:txBody>
      </p:sp>
      <p:sp>
        <p:nvSpPr>
          <p:cNvPr id="7" name="Text Box 5"/>
          <p:cNvSpPr txBox="1">
            <a:spLocks noChangeArrowheads="1"/>
          </p:cNvSpPr>
          <p:nvPr/>
        </p:nvSpPr>
        <p:spPr bwMode="auto">
          <a:xfrm>
            <a:off x="510524" y="73064"/>
            <a:ext cx="41912381" cy="17201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sz="5400" b="1" dirty="0">
                <a:solidFill>
                  <a:schemeClr val="bg1"/>
                </a:solidFill>
                <a:latin typeface="Arial" panose="020B0604020202020204" pitchFamily="34" charset="0"/>
              </a:rPr>
              <a:t>World Health Organization HEARTS Treatment protocol facilitates integration of hypertension management into HIV care and improves blood pressure control at a large HIV clinic in Uganda</a:t>
            </a:r>
            <a:endParaRPr lang="en-US" altLang="en-US" sz="5400" dirty="0">
              <a:solidFill>
                <a:schemeClr val="bg1"/>
              </a:solidFill>
              <a:latin typeface="Arial" panose="020B0604020202020204" pitchFamily="34" charset="0"/>
            </a:endParaRPr>
          </a:p>
        </p:txBody>
      </p:sp>
      <p:sp>
        <p:nvSpPr>
          <p:cNvPr id="9" name="Text Box 7"/>
          <p:cNvSpPr txBox="1">
            <a:spLocks noChangeArrowheads="1"/>
          </p:cNvSpPr>
          <p:nvPr/>
        </p:nvSpPr>
        <p:spPr bwMode="auto">
          <a:xfrm>
            <a:off x="583909" y="1972749"/>
            <a:ext cx="41765609" cy="1145505"/>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ctr" defTabSz="525571" eaLnBrk="0" fontAlgn="base" hangingPunct="0">
              <a:spcBef>
                <a:spcPct val="0"/>
              </a:spcBef>
              <a:spcAft>
                <a:spcPct val="0"/>
              </a:spcAft>
            </a:pPr>
            <a:r>
              <a:rPr lang="en-US" altLang="en-US" sz="2800" dirty="0">
                <a:solidFill>
                  <a:schemeClr val="bg1"/>
                </a:solidFill>
                <a:latin typeface="Arial" panose="020B0604020202020204" pitchFamily="34" charset="0"/>
              </a:rPr>
              <a:t>Martin Muddu1, Isaac Kimera1, Rebecca Ssennyonjo1, Godwin Kamya1, Sheila Kemigisha1, Mary Mbuliro1, Rodgers Katwesigye1, Jennifer Nansubuga1, Simon P. Kigozi5, Moses R. Kamya2,5, Isaac Ssinabulya2,4, Jeremy I. Schwartz3 and Fred C. Semitala1,2,5</a:t>
            </a:r>
          </a:p>
          <a:p>
            <a:pPr algn="ctr" defTabSz="525571" eaLnBrk="0" fontAlgn="base" hangingPunct="0">
              <a:spcBef>
                <a:spcPct val="0"/>
              </a:spcBef>
              <a:spcAft>
                <a:spcPct val="0"/>
              </a:spcAft>
            </a:pPr>
            <a:r>
              <a:rPr lang="en-US" altLang="en-US" sz="2800" dirty="0">
                <a:solidFill>
                  <a:schemeClr val="bg1"/>
                </a:solidFill>
                <a:latin typeface="Arial" panose="020B0604020202020204" pitchFamily="34" charset="0"/>
              </a:rPr>
              <a:t>1Makerere University Joint AIDS Program, 2Department of Medicine, Makerere University College of Health Sciences, 3Yale School of Medicine, USA, 4Uganda Heart Institute, 5Infectious Disease Research Collaboration </a:t>
            </a:r>
          </a:p>
        </p:txBody>
      </p:sp>
      <p:sp>
        <p:nvSpPr>
          <p:cNvPr id="2" name="Rectangle 1"/>
          <p:cNvSpPr/>
          <p:nvPr/>
        </p:nvSpPr>
        <p:spPr>
          <a:xfrm>
            <a:off x="0" y="28483257"/>
            <a:ext cx="42803763" cy="179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64"/>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9858" y="28945675"/>
            <a:ext cx="6573047" cy="1101034"/>
          </a:xfrm>
          <a:prstGeom prst="rect">
            <a:avLst/>
          </a:prstGeom>
          <a:solidFill>
            <a:schemeClr val="accent1"/>
          </a:solidFill>
        </p:spPr>
      </p:pic>
      <p:sp>
        <p:nvSpPr>
          <p:cNvPr id="11" name="Text Box 3"/>
          <p:cNvSpPr txBox="1">
            <a:spLocks noChangeArrowheads="1"/>
          </p:cNvSpPr>
          <p:nvPr/>
        </p:nvSpPr>
        <p:spPr bwMode="auto">
          <a:xfrm>
            <a:off x="27035110" y="2903728"/>
            <a:ext cx="15121534" cy="25491547"/>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1024" tIns="21024" rIns="21024" bIns="21024" numCol="1" anchor="t" anchorCtr="0" compatLnSpc="1">
            <a:prstTxWarp prst="textNoShape">
              <a:avLst/>
            </a:prstTxWarp>
          </a:bodyPr>
          <a:lstStyle/>
          <a:p>
            <a:pPr algn="just" defTabSz="525571" eaLnBrk="0" fontAlgn="base" hangingPunct="0">
              <a:spcBef>
                <a:spcPct val="0"/>
              </a:spcBef>
              <a:spcAft>
                <a:spcPct val="0"/>
              </a:spcAft>
            </a:pPr>
            <a:endParaRPr lang="en-US" altLang="en-US" sz="5400" b="1" dirty="0">
              <a:solidFill>
                <a:schemeClr val="accent1"/>
              </a:solidFill>
              <a:latin typeface="Arial" panose="020B0604020202020204" pitchFamily="34" charset="0"/>
            </a:endParaRPr>
          </a:p>
          <a:p>
            <a:pPr algn="just" defTabSz="525571" eaLnBrk="0" fontAlgn="base" hangingPunct="0">
              <a:spcBef>
                <a:spcPct val="0"/>
              </a:spcBef>
              <a:spcAft>
                <a:spcPct val="0"/>
              </a:spcAft>
            </a:pPr>
            <a:r>
              <a:rPr lang="en-US" altLang="en-US" sz="5400" b="1" dirty="0">
                <a:solidFill>
                  <a:schemeClr val="accent1"/>
                </a:solidFill>
                <a:latin typeface="Arial" panose="020B0604020202020204" pitchFamily="34" charset="0"/>
              </a:rPr>
              <a:t>Key outcomes at six months</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Over 16,500 </a:t>
            </a:r>
            <a:r>
              <a:rPr lang="en-US" altLang="en-US" sz="4000" b="1" dirty="0">
                <a:solidFill>
                  <a:schemeClr val="accent1"/>
                </a:solidFill>
                <a:latin typeface="Arial" panose="020B0604020202020204" pitchFamily="34" charset="0"/>
                <a:cs typeface="Arial" panose="020B0604020202020204" pitchFamily="34" charset="0"/>
              </a:rPr>
              <a:t>(100%) </a:t>
            </a:r>
            <a:r>
              <a:rPr lang="en-US" altLang="en-US" sz="4000" dirty="0">
                <a:latin typeface="Arial" panose="020B0604020202020204" pitchFamily="34" charset="0"/>
                <a:cs typeface="Arial" panose="020B0604020202020204" pitchFamily="34" charset="0"/>
              </a:rPr>
              <a:t>PLHIV screened for HTN</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Prevalence of HTN among PLHIV is </a:t>
            </a:r>
            <a:r>
              <a:rPr lang="en-US" altLang="en-US" sz="4000" b="1" dirty="0">
                <a:solidFill>
                  <a:schemeClr val="accent1"/>
                </a:solidFill>
                <a:latin typeface="Arial" panose="020B0604020202020204" pitchFamily="34" charset="0"/>
                <a:cs typeface="Arial" panose="020B0604020202020204" pitchFamily="34" charset="0"/>
              </a:rPr>
              <a:t>24.3%</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Both ART and HTN medicines are provided  at no cost to patients</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marL="685800" indent="-685800" algn="just" defTabSz="525571" eaLnBrk="0" fontAlgn="base" hangingPunct="0">
              <a:lnSpc>
                <a:spcPct val="150000"/>
              </a:lnSpc>
              <a:spcBef>
                <a:spcPct val="0"/>
              </a:spcBef>
              <a:spcAft>
                <a:spcPct val="0"/>
              </a:spcAft>
              <a:buFont typeface="Arial" panose="020B0604020202020204" pitchFamily="34" charset="0"/>
              <a:buChar char="•"/>
            </a:pPr>
            <a:endParaRPr lang="en-US" altLang="en-US" sz="4000" dirty="0">
              <a:latin typeface="Arial" panose="020B0604020202020204" pitchFamily="34" charset="0"/>
              <a:cs typeface="Arial" panose="020B0604020202020204" pitchFamily="34" charset="0"/>
            </a:endParaRPr>
          </a:p>
          <a:p>
            <a:pPr algn="just" defTabSz="525571" eaLnBrk="0" fontAlgn="base" hangingPunct="0">
              <a:lnSpc>
                <a:spcPct val="150000"/>
              </a:lnSpc>
              <a:spcBef>
                <a:spcPct val="0"/>
              </a:spcBef>
              <a:spcAft>
                <a:spcPct val="0"/>
              </a:spcAft>
            </a:pPr>
            <a:endParaRPr lang="en-US" altLang="en-US" sz="5400" b="1" dirty="0">
              <a:solidFill>
                <a:schemeClr val="accent1"/>
              </a:solidFill>
              <a:latin typeface="Arial" panose="020B0604020202020204" pitchFamily="34" charset="0"/>
              <a:cs typeface="Arial" panose="020B0604020202020204" pitchFamily="34" charset="0"/>
            </a:endParaRPr>
          </a:p>
          <a:p>
            <a:pPr algn="just" defTabSz="525571" eaLnBrk="0" fontAlgn="base" hangingPunct="0">
              <a:lnSpc>
                <a:spcPct val="150000"/>
              </a:lnSpc>
              <a:spcBef>
                <a:spcPct val="0"/>
              </a:spcBef>
              <a:spcAft>
                <a:spcPct val="0"/>
              </a:spcAft>
            </a:pPr>
            <a:r>
              <a:rPr lang="en-US" altLang="en-US" sz="5400" b="1" dirty="0">
                <a:solidFill>
                  <a:schemeClr val="accent1"/>
                </a:solidFill>
                <a:latin typeface="Arial" panose="020B0604020202020204" pitchFamily="34" charset="0"/>
                <a:cs typeface="Arial" panose="020B0604020202020204" pitchFamily="34" charset="0"/>
              </a:rPr>
              <a:t>Conclusions/next steps </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Simple stepwise HTN treatment protocol is effective </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sz="4000" dirty="0">
                <a:latin typeface="Arial" panose="020B0604020202020204" pitchFamily="34" charset="0"/>
                <a:cs typeface="Arial" panose="020B0604020202020204" pitchFamily="34" charset="0"/>
              </a:rPr>
              <a:t>Access to anti-hypertensive medicines is necessary</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High quality HIV care  was sustained despite the integration </a:t>
            </a:r>
          </a:p>
          <a:p>
            <a:pPr marL="685800" indent="-685800" algn="just" defTabSz="525571" eaLnBrk="0" fontAlgn="base" hangingPunct="0">
              <a:lnSpc>
                <a:spcPct val="150000"/>
              </a:lnSpc>
              <a:spcBef>
                <a:spcPct val="0"/>
              </a:spcBef>
              <a:spcAft>
                <a:spcPct val="0"/>
              </a:spcAft>
              <a:buFont typeface="Arial" panose="020B0604020202020204" pitchFamily="34" charset="0"/>
              <a:buChar char="•"/>
            </a:pPr>
            <a:r>
              <a:rPr lang="en-US" altLang="en-US" sz="4000" dirty="0">
                <a:latin typeface="Arial" panose="020B0604020202020204" pitchFamily="34" charset="0"/>
                <a:cs typeface="Arial" panose="020B0604020202020204" pitchFamily="34" charset="0"/>
              </a:rPr>
              <a:t>Expansion HTN/HIV integration is recommended</a:t>
            </a:r>
          </a:p>
          <a:p>
            <a:pPr algn="just" defTabSz="525571" eaLnBrk="0" fontAlgn="base" hangingPunct="0">
              <a:lnSpc>
                <a:spcPct val="150000"/>
              </a:lnSpc>
              <a:spcBef>
                <a:spcPct val="0"/>
              </a:spcBef>
              <a:spcAft>
                <a:spcPct val="0"/>
              </a:spcAft>
            </a:pPr>
            <a:r>
              <a:rPr lang="en-US" altLang="en-US" sz="4000" b="1" dirty="0">
                <a:solidFill>
                  <a:schemeClr val="accent1"/>
                </a:solidFill>
                <a:latin typeface="Arial" panose="020B0604020202020204" pitchFamily="34" charset="0"/>
                <a:cs typeface="Arial" panose="020B0604020202020204" pitchFamily="34" charset="0"/>
              </a:rPr>
              <a:t>Acknowledgement </a:t>
            </a:r>
          </a:p>
          <a:p>
            <a:pPr algn="just" defTabSz="525571" eaLnBrk="0" fontAlgn="base" hangingPunct="0">
              <a:lnSpc>
                <a:spcPct val="150000"/>
              </a:lnSpc>
              <a:spcBef>
                <a:spcPct val="0"/>
              </a:spcBef>
              <a:spcAft>
                <a:spcPct val="0"/>
              </a:spcAft>
            </a:pPr>
            <a:r>
              <a:rPr lang="en-US" altLang="en-US" sz="2000" dirty="0">
                <a:latin typeface="Arial" panose="020B0604020202020204" pitchFamily="34" charset="0"/>
                <a:cs typeface="Arial" panose="020B0604020202020204" pitchFamily="34" charset="0"/>
              </a:rPr>
              <a:t>Research reported in this publication was funded by Resolve to Save Lives and the National Institutes of Health (</a:t>
            </a:r>
            <a:r>
              <a:rPr lang="en-US" dirty="0">
                <a:latin typeface="Arial" panose="020B0604020202020204" pitchFamily="34" charset="0"/>
                <a:cs typeface="Arial" panose="020B0604020202020204" pitchFamily="34" charset="0"/>
              </a:rPr>
              <a:t>D43 TW010037).</a:t>
            </a:r>
            <a:r>
              <a:rPr lang="en-US" dirty="0"/>
              <a:t> </a:t>
            </a:r>
            <a:r>
              <a:rPr lang="en-US" sz="2000" dirty="0">
                <a:latin typeface="Arial" panose="020B0604020202020204" pitchFamily="34" charset="0"/>
                <a:cs typeface="Arial" panose="020B0604020202020204" pitchFamily="34" charset="0"/>
              </a:rPr>
              <a:t>The content is solely the responsibility of the authors and does not necessarily represent the official views of Resolve to Save Lives or the NIH.</a:t>
            </a:r>
            <a:endParaRPr lang="en-US" altLang="en-US" sz="2000" dirty="0">
              <a:latin typeface="Arial" panose="020B0604020202020204" pitchFamily="34" charset="0"/>
              <a:cs typeface="Arial" panose="020B0604020202020204" pitchFamily="34" charset="0"/>
            </a:endParaRPr>
          </a:p>
        </p:txBody>
      </p:sp>
      <p:pic>
        <p:nvPicPr>
          <p:cNvPr id="13" name="Picture 12" descr="D:\CVD-H\Qualitative  CVD\Manuscript\Manuscript Design\Manuscript 26-02-2020\Continuum of care\Manuscript Docs\Manuscript 17-5-20\Manuscript 13-06-20\Figure 2.png"/>
          <p:cNvPicPr/>
          <p:nvPr/>
        </p:nvPicPr>
        <p:blipFill>
          <a:blip r:embed="rId5">
            <a:extLst>
              <a:ext uri="{28A0092B-C50C-407E-A947-70E740481C1C}">
                <a14:useLocalDpi xmlns:a14="http://schemas.microsoft.com/office/drawing/2010/main" val="0"/>
              </a:ext>
            </a:extLst>
          </a:blip>
          <a:srcRect/>
          <a:stretch>
            <a:fillRect/>
          </a:stretch>
        </p:blipFill>
        <p:spPr bwMode="auto">
          <a:xfrm>
            <a:off x="1465716" y="16833893"/>
            <a:ext cx="10173519" cy="6761747"/>
          </a:xfrm>
          <a:prstGeom prst="rect">
            <a:avLst/>
          </a:prstGeom>
          <a:noFill/>
          <a:ln>
            <a:noFill/>
          </a:ln>
        </p:spPr>
      </p:pic>
      <p:pic>
        <p:nvPicPr>
          <p:cNvPr id="8" name="Picture 7"/>
          <p:cNvPicPr>
            <a:picLocks noChangeAspect="1"/>
          </p:cNvPicPr>
          <p:nvPr/>
        </p:nvPicPr>
        <p:blipFill>
          <a:blip r:embed="rId6"/>
          <a:stretch>
            <a:fillRect/>
          </a:stretch>
        </p:blipFill>
        <p:spPr>
          <a:xfrm>
            <a:off x="13907696" y="7668797"/>
            <a:ext cx="13176535" cy="10860221"/>
          </a:xfrm>
          <a:prstGeom prst="rect">
            <a:avLst/>
          </a:prstGeom>
        </p:spPr>
      </p:pic>
      <p:pic>
        <p:nvPicPr>
          <p:cNvPr id="10" name="Picture 9"/>
          <p:cNvPicPr>
            <a:picLocks noChangeAspect="1"/>
          </p:cNvPicPr>
          <p:nvPr/>
        </p:nvPicPr>
        <p:blipFill>
          <a:blip r:embed="rId7"/>
          <a:stretch>
            <a:fillRect/>
          </a:stretch>
        </p:blipFill>
        <p:spPr>
          <a:xfrm>
            <a:off x="14395132" y="18773792"/>
            <a:ext cx="12201662" cy="9217657"/>
          </a:xfrm>
          <a:prstGeom prst="rect">
            <a:avLst/>
          </a:prstGeom>
        </p:spPr>
      </p:pic>
      <p:pic>
        <p:nvPicPr>
          <p:cNvPr id="15" name="Picture 14"/>
          <p:cNvPicPr>
            <a:picLocks noChangeAspect="1"/>
          </p:cNvPicPr>
          <p:nvPr/>
        </p:nvPicPr>
        <p:blipFill>
          <a:blip r:embed="rId8"/>
          <a:stretch>
            <a:fillRect/>
          </a:stretch>
        </p:blipFill>
        <p:spPr>
          <a:xfrm>
            <a:off x="13324115" y="4663611"/>
            <a:ext cx="13577755" cy="300518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941694439"/>
              </p:ext>
            </p:extLst>
          </p:nvPr>
        </p:nvGraphicFramePr>
        <p:xfrm>
          <a:off x="27600370" y="8476465"/>
          <a:ext cx="14879834" cy="5515906"/>
        </p:xfrm>
        <a:graphic>
          <a:graphicData uri="http://schemas.openxmlformats.org/drawingml/2006/table">
            <a:tbl>
              <a:tblPr firstRow="1" firstCol="1" bandRow="1"/>
              <a:tblGrid>
                <a:gridCol w="6934326">
                  <a:extLst>
                    <a:ext uri="{9D8B030D-6E8A-4147-A177-3AD203B41FA5}">
                      <a16:colId xmlns:a16="http://schemas.microsoft.com/office/drawing/2014/main" val="2803998896"/>
                    </a:ext>
                  </a:extLst>
                </a:gridCol>
                <a:gridCol w="3070348">
                  <a:extLst>
                    <a:ext uri="{9D8B030D-6E8A-4147-A177-3AD203B41FA5}">
                      <a16:colId xmlns:a16="http://schemas.microsoft.com/office/drawing/2014/main" val="832952224"/>
                    </a:ext>
                  </a:extLst>
                </a:gridCol>
                <a:gridCol w="4875160">
                  <a:extLst>
                    <a:ext uri="{9D8B030D-6E8A-4147-A177-3AD203B41FA5}">
                      <a16:colId xmlns:a16="http://schemas.microsoft.com/office/drawing/2014/main" val="2477056496"/>
                    </a:ext>
                  </a:extLst>
                </a:gridCol>
              </a:tblGrid>
              <a:tr h="672400">
                <a:tc gridSpan="3">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Table</a:t>
                      </a:r>
                      <a:r>
                        <a:rPr lang="en-US" sz="4800" b="1"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 Hy</a:t>
                      </a: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pertension care cascade at six months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04440106"/>
                  </a:ext>
                </a:extLst>
              </a:tr>
              <a:tr h="720490">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Cascade indicator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Achieved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against target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36547557"/>
                  </a:ext>
                </a:extLst>
              </a:tr>
              <a:tr h="805812">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Screened for HTN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15,953</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64136666"/>
                  </a:ext>
                </a:extLst>
              </a:tr>
              <a:tr h="805812">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Diagnosed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a:effectLst/>
                          <a:latin typeface="Calibri" panose="020F0502020204030204" pitchFamily="34" charset="0"/>
                          <a:ea typeface="Times New Roman" panose="02020603050405020304" pitchFamily="18" charset="0"/>
                          <a:cs typeface="Calibri" panose="020F0502020204030204" pitchFamily="34" charset="0"/>
                        </a:rPr>
                        <a:t>1713</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12081368"/>
                  </a:ext>
                </a:extLst>
              </a:tr>
              <a:tr h="830189">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Started</a:t>
                      </a:r>
                      <a:r>
                        <a:rPr lang="en-US" sz="4800"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treatment</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1133</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66.1%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15951357"/>
                  </a:ext>
                </a:extLst>
              </a:tr>
              <a:tr h="818000">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Retained at six months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1086</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48755592"/>
                  </a:ext>
                </a:extLst>
              </a:tr>
              <a:tr h="701784">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Hypertension control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886</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859400965"/>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95972504"/>
              </p:ext>
            </p:extLst>
          </p:nvPr>
        </p:nvGraphicFramePr>
        <p:xfrm>
          <a:off x="27576405" y="14683070"/>
          <a:ext cx="14846500" cy="6785915"/>
        </p:xfrm>
        <a:graphic>
          <a:graphicData uri="http://schemas.openxmlformats.org/drawingml/2006/table">
            <a:tbl>
              <a:tblPr firstRow="1" firstCol="1" bandRow="1"/>
              <a:tblGrid>
                <a:gridCol w="7448354">
                  <a:extLst>
                    <a:ext uri="{9D8B030D-6E8A-4147-A177-3AD203B41FA5}">
                      <a16:colId xmlns:a16="http://schemas.microsoft.com/office/drawing/2014/main" val="843825509"/>
                    </a:ext>
                  </a:extLst>
                </a:gridCol>
                <a:gridCol w="2695318">
                  <a:extLst>
                    <a:ext uri="{9D8B030D-6E8A-4147-A177-3AD203B41FA5}">
                      <a16:colId xmlns:a16="http://schemas.microsoft.com/office/drawing/2014/main" val="3962218375"/>
                    </a:ext>
                  </a:extLst>
                </a:gridCol>
                <a:gridCol w="4702828">
                  <a:extLst>
                    <a:ext uri="{9D8B030D-6E8A-4147-A177-3AD203B41FA5}">
                      <a16:colId xmlns:a16="http://schemas.microsoft.com/office/drawing/2014/main" val="2587402457"/>
                    </a:ext>
                  </a:extLst>
                </a:gridCol>
              </a:tblGrid>
              <a:tr h="775760">
                <a:tc gridSpan="3">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Table</a:t>
                      </a:r>
                      <a:r>
                        <a:rPr lang="en-US" sz="4800" b="1" kern="1200"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 HIV </a:t>
                      </a: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care cascade during HTN/HIV integration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3775592"/>
                  </a:ext>
                </a:extLst>
              </a:tr>
              <a:tr h="889853">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Cascade indicator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Achieved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against target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7823243"/>
                  </a:ext>
                </a:extLst>
              </a:tr>
              <a:tr h="889853">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Tested for HIV (Jan-Mar, 2020)</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2094</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83%</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85527624"/>
                  </a:ext>
                </a:extLst>
              </a:tr>
              <a:tr h="889853">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Diagnosed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(Positivity)</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43553641"/>
                  </a:ext>
                </a:extLst>
              </a:tr>
              <a:tr h="923314">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Start treatment</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215</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18520574"/>
                  </a:ext>
                </a:extLst>
              </a:tr>
              <a:tr h="889853">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Retained at 1 year </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16428</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93335375"/>
                  </a:ext>
                </a:extLst>
              </a:tr>
              <a:tr h="889853">
                <a:tc>
                  <a:txBody>
                    <a:bodyPr/>
                    <a:lstStyle/>
                    <a:p>
                      <a:pPr marL="0" marR="0">
                        <a:lnSpc>
                          <a:spcPct val="106000"/>
                        </a:lnSpc>
                        <a:spcBef>
                          <a:spcPts val="0"/>
                        </a:spcBef>
                        <a:spcAft>
                          <a:spcPts val="800"/>
                        </a:spcAft>
                      </a:pPr>
                      <a:r>
                        <a:rPr lang="en-US" sz="4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Controlled (viral suppression)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kern="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17909</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6000"/>
                        </a:lnSpc>
                        <a:spcBef>
                          <a:spcPts val="0"/>
                        </a:spcBef>
                        <a:spcAft>
                          <a:spcPts val="800"/>
                        </a:spcAft>
                      </a:pPr>
                      <a:r>
                        <a:rPr lang="en-US" sz="4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37851688"/>
                  </a:ext>
                </a:extLst>
              </a:tr>
            </a:tbl>
          </a:graphicData>
        </a:graphic>
      </p:graphicFrame>
      <p:pic>
        <p:nvPicPr>
          <p:cNvPr id="19" name="Picture 18"/>
          <p:cNvPicPr>
            <a:picLocks noChangeAspect="1"/>
          </p:cNvPicPr>
          <p:nvPr/>
        </p:nvPicPr>
        <p:blipFill>
          <a:blip r:embed="rId9"/>
          <a:stretch>
            <a:fillRect/>
          </a:stretch>
        </p:blipFill>
        <p:spPr>
          <a:xfrm>
            <a:off x="12350196" y="28659221"/>
            <a:ext cx="1715676" cy="1421191"/>
          </a:xfrm>
          <a:prstGeom prst="rect">
            <a:avLst/>
          </a:prstGeom>
        </p:spPr>
      </p:pic>
      <p:pic>
        <p:nvPicPr>
          <p:cNvPr id="21" name="Picture 20" descr="cid:image001.jpg@01D38F1E.BC614B00"/>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22880620" y="28659221"/>
            <a:ext cx="4154490" cy="1387488"/>
          </a:xfrm>
          <a:prstGeom prst="rect">
            <a:avLst/>
          </a:prstGeom>
          <a:noFill/>
          <a:ln>
            <a:noFill/>
          </a:ln>
        </p:spPr>
      </p:pic>
      <p:pic>
        <p:nvPicPr>
          <p:cNvPr id="22" name="Picture 21"/>
          <p:cNvPicPr/>
          <p:nvPr/>
        </p:nvPicPr>
        <p:blipFill>
          <a:blip r:embed="rId12">
            <a:extLst>
              <a:ext uri="{28A0092B-C50C-407E-A947-70E740481C1C}">
                <a14:useLocalDpi xmlns:a14="http://schemas.microsoft.com/office/drawing/2010/main" val="0"/>
              </a:ext>
            </a:extLst>
          </a:blip>
          <a:stretch>
            <a:fillRect/>
          </a:stretch>
        </p:blipFill>
        <p:spPr>
          <a:xfrm>
            <a:off x="958440" y="28441487"/>
            <a:ext cx="1592255" cy="1741850"/>
          </a:xfrm>
          <a:prstGeom prst="rect">
            <a:avLst/>
          </a:prstGeom>
        </p:spPr>
      </p:pic>
      <p:pic>
        <p:nvPicPr>
          <p:cNvPr id="18" name="Martin Muddu IAS 20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29800087" y="28095630"/>
            <a:ext cx="2280113" cy="2280113"/>
          </a:xfrm>
          <a:prstGeom prst="rect">
            <a:avLst/>
          </a:prstGeom>
        </p:spPr>
      </p:pic>
    </p:spTree>
    <p:extLst>
      <p:ext uri="{BB962C8B-B14F-4D97-AF65-F5344CB8AC3E}">
        <p14:creationId xmlns:p14="http://schemas.microsoft.com/office/powerpoint/2010/main" val="112511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53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474</Words>
  <Application>Microsoft Office PowerPoint</Application>
  <PresentationFormat>Benutzerdefiniert</PresentationFormat>
  <Paragraphs>95</Paragraphs>
  <Slides>1</Slides>
  <Notes>0</Notes>
  <HiddenSlides>0</HiddenSlides>
  <MMClips>1</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 Theme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Alexander Leb</cp:lastModifiedBy>
  <cp:revision>61</cp:revision>
  <cp:lastPrinted>2020-06-25T14:32:56Z</cp:lastPrinted>
  <dcterms:created xsi:type="dcterms:W3CDTF">2016-06-23T11:49:10Z</dcterms:created>
  <dcterms:modified xsi:type="dcterms:W3CDTF">2020-06-30T16:43:20Z</dcterms:modified>
</cp:coreProperties>
</file>